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  <p:sldMasterId id="2147483662" r:id="rId2"/>
    <p:sldMasterId id="2147483688" r:id="rId3"/>
  </p:sldMasterIdLst>
  <p:notesMasterIdLst>
    <p:notesMasterId r:id="rId31"/>
  </p:notesMasterIdLst>
  <p:handoutMasterIdLst>
    <p:handoutMasterId r:id="rId32"/>
  </p:handoutMasterIdLst>
  <p:sldIdLst>
    <p:sldId id="326" r:id="rId4"/>
    <p:sldId id="450" r:id="rId5"/>
    <p:sldId id="380" r:id="rId6"/>
    <p:sldId id="727" r:id="rId7"/>
    <p:sldId id="768" r:id="rId8"/>
    <p:sldId id="769" r:id="rId9"/>
    <p:sldId id="770" r:id="rId10"/>
    <p:sldId id="771" r:id="rId11"/>
    <p:sldId id="790" r:id="rId12"/>
    <p:sldId id="772" r:id="rId13"/>
    <p:sldId id="774" r:id="rId14"/>
    <p:sldId id="775" r:id="rId15"/>
    <p:sldId id="777" r:id="rId16"/>
    <p:sldId id="779" r:id="rId17"/>
    <p:sldId id="782" r:id="rId18"/>
    <p:sldId id="783" r:id="rId19"/>
    <p:sldId id="778" r:id="rId20"/>
    <p:sldId id="765" r:id="rId21"/>
    <p:sldId id="784" r:id="rId22"/>
    <p:sldId id="785" r:id="rId23"/>
    <p:sldId id="787" r:id="rId24"/>
    <p:sldId id="786" r:id="rId25"/>
    <p:sldId id="789" r:id="rId26"/>
    <p:sldId id="763" r:id="rId27"/>
    <p:sldId id="717" r:id="rId28"/>
    <p:sldId id="764" r:id="rId29"/>
    <p:sldId id="788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85">
          <p15:clr>
            <a:srgbClr val="A4A3A4"/>
          </p15:clr>
        </p15:guide>
        <p15:guide id="2" orient="horz" pos="758">
          <p15:clr>
            <a:srgbClr val="A4A3A4"/>
          </p15:clr>
        </p15:guide>
        <p15:guide id="3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E5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3" autoAdjust="0"/>
    <p:restoredTop sz="66667" autoAdjust="0"/>
  </p:normalViewPr>
  <p:slideViewPr>
    <p:cSldViewPr snapToGrid="0" snapToObjects="1">
      <p:cViewPr varScale="1">
        <p:scale>
          <a:sx n="68" d="100"/>
          <a:sy n="68" d="100"/>
        </p:scale>
        <p:origin x="-2616" y="-112"/>
      </p:cViewPr>
      <p:guideLst>
        <p:guide orient="horz" pos="1885"/>
        <p:guide orient="horz" pos="758"/>
        <p:guide pos="28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9" d="100"/>
        <a:sy n="5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BF4A-9CB1-5747-B319-707DA98CEC20}" type="datetime1">
              <a:rPr lang="en-US" smtClean="0"/>
              <a:pPr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22459-1A81-CA4B-89BB-FCE38A3AE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30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7567-D5EA-874F-8815-73DC5E77631E}" type="datetime1">
              <a:rPr lang="en-US" smtClean="0"/>
              <a:pPr/>
              <a:t>4/28/16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C0E-7DBF-7C4A-B104-25FE08E3B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234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16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identify clear problem and lead stakeholders</a:t>
            </a:r>
          </a:p>
          <a:p>
            <a:r>
              <a:rPr lang="en-US" dirty="0" smtClean="0"/>
              <a:t>Stakeholders should be engaged early and often.</a:t>
            </a:r>
          </a:p>
          <a:p>
            <a:r>
              <a:rPr lang="en-US" dirty="0" smtClean="0"/>
              <a:t>Working groups should be appropriately representative (relates to identifying problem).</a:t>
            </a:r>
          </a:p>
          <a:p>
            <a:r>
              <a:rPr lang="en-US" dirty="0" smtClean="0"/>
              <a:t>Modeling tools should be appropriate to answer clearly identified questions. Keep it simple.</a:t>
            </a:r>
          </a:p>
          <a:p>
            <a:r>
              <a:rPr lang="en-US" dirty="0" smtClean="0"/>
              <a:t>Accept modeling methodology before presenting model results.</a:t>
            </a:r>
          </a:p>
          <a:p>
            <a:r>
              <a:rPr lang="en-US" dirty="0" smtClean="0"/>
              <a:t>Incorporate all forms of stakeholder knowledge </a:t>
            </a:r>
          </a:p>
          <a:p>
            <a:r>
              <a:rPr lang="en-US" dirty="0" smtClean="0"/>
              <a:t>Engage stakeholders in discussions regarding uncertainty</a:t>
            </a:r>
          </a:p>
          <a:p>
            <a:r>
              <a:rPr lang="en-US" dirty="0" smtClean="0"/>
              <a:t>Develop scenarios that are both feasible and most effective</a:t>
            </a:r>
          </a:p>
          <a:p>
            <a:r>
              <a:rPr lang="en-US" dirty="0" smtClean="0"/>
              <a:t>Interpret results in conjunction with stakeholders, facilitate development of new policy and management ideas, engage stakeholders in reporting results</a:t>
            </a:r>
          </a:p>
          <a:p>
            <a:endParaRPr lang="en-US" dirty="0" smtClean="0"/>
          </a:p>
          <a:p>
            <a:r>
              <a:rPr lang="en-US" dirty="0" smtClean="0"/>
              <a:t>Promote adaptive management, adaptive modeling, and adaptive decision making.</a:t>
            </a:r>
          </a:p>
          <a:p>
            <a:r>
              <a:rPr lang="en-US" dirty="0" smtClean="0"/>
              <a:t>Maintain societal and scientific openness, and transparency of methods and models.</a:t>
            </a:r>
          </a:p>
          <a:p>
            <a:r>
              <a:rPr lang="en-US" dirty="0" smtClean="0"/>
              <a:t>Rely on collaborative research, and open source models</a:t>
            </a:r>
          </a:p>
          <a:p>
            <a:r>
              <a:rPr lang="en-US" dirty="0" smtClean="0"/>
              <a:t>Trust and acknowledgement of conflict Is important. Mind the people. Be aware of social and group dynamics, special interests, power and hierarchies.</a:t>
            </a:r>
          </a:p>
          <a:p>
            <a:r>
              <a:rPr lang="en-US" dirty="0" smtClean="0"/>
              <a:t>Facilitate and encourage learning - learn from each other and the process.</a:t>
            </a:r>
          </a:p>
          <a:p>
            <a:r>
              <a:rPr lang="en-US" dirty="0" smtClean="0"/>
              <a:t>Emphasis is on treating the model as a process rather than product: keep it flexible.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51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Would like to account for role as forage in ecosystem, stabilize fishery at level designed to achieve OY, address localized depletion in inshore waters.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53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gif"/><Relationship Id="rId3" Type="http://schemas.openxmlformats.org/officeDocument/2006/relationships/image" Target="../media/image8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" y="-24487"/>
            <a:ext cx="9138586" cy="251507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7 w 9170673"/>
              <a:gd name="connsiteY0" fmla="*/ 2375696 h 2508024"/>
              <a:gd name="connsiteX1" fmla="*/ 9170673 w 9170673"/>
              <a:gd name="connsiteY1" fmla="*/ 0 h 2508024"/>
              <a:gd name="connsiteX2" fmla="*/ 9169295 w 9170673"/>
              <a:gd name="connsiteY2" fmla="*/ 2508024 h 2508024"/>
              <a:gd name="connsiteX3" fmla="*/ 0 w 9170673"/>
              <a:gd name="connsiteY3" fmla="*/ 2457785 h 2508024"/>
              <a:gd name="connsiteX4" fmla="*/ 2887 w 9170673"/>
              <a:gd name="connsiteY4" fmla="*/ 2375696 h 2508024"/>
              <a:gd name="connsiteX0" fmla="*/ 0 w 9167786"/>
              <a:gd name="connsiteY0" fmla="*/ 2375696 h 2508024"/>
              <a:gd name="connsiteX1" fmla="*/ 9167786 w 9167786"/>
              <a:gd name="connsiteY1" fmla="*/ 0 h 2508024"/>
              <a:gd name="connsiteX2" fmla="*/ 9166408 w 9167786"/>
              <a:gd name="connsiteY2" fmla="*/ 2508024 h 2508024"/>
              <a:gd name="connsiteX3" fmla="*/ 4169 w 9167786"/>
              <a:gd name="connsiteY3" fmla="*/ 2500118 h 2508024"/>
              <a:gd name="connsiteX4" fmla="*/ 0 w 9167786"/>
              <a:gd name="connsiteY4" fmla="*/ 2375696 h 2508024"/>
              <a:gd name="connsiteX0" fmla="*/ 0 w 9166452"/>
              <a:gd name="connsiteY0" fmla="*/ 2375696 h 2508024"/>
              <a:gd name="connsiteX1" fmla="*/ 9061952 w 9166452"/>
              <a:gd name="connsiteY1" fmla="*/ 0 h 2508024"/>
              <a:gd name="connsiteX2" fmla="*/ 9166408 w 9166452"/>
              <a:gd name="connsiteY2" fmla="*/ 2508024 h 2508024"/>
              <a:gd name="connsiteX3" fmla="*/ 4169 w 9166452"/>
              <a:gd name="connsiteY3" fmla="*/ 2500118 h 2508024"/>
              <a:gd name="connsiteX4" fmla="*/ 0 w 9166452"/>
              <a:gd name="connsiteY4" fmla="*/ 2375696 h 2508024"/>
              <a:gd name="connsiteX0" fmla="*/ 0 w 9166808"/>
              <a:gd name="connsiteY0" fmla="*/ 2382751 h 2515079"/>
              <a:gd name="connsiteX1" fmla="*/ 9160729 w 9166808"/>
              <a:gd name="connsiteY1" fmla="*/ 0 h 2515079"/>
              <a:gd name="connsiteX2" fmla="*/ 9166408 w 9166808"/>
              <a:gd name="connsiteY2" fmla="*/ 2515079 h 2515079"/>
              <a:gd name="connsiteX3" fmla="*/ 4169 w 9166808"/>
              <a:gd name="connsiteY3" fmla="*/ 2507173 h 2515079"/>
              <a:gd name="connsiteX4" fmla="*/ 0 w 9166808"/>
              <a:gd name="connsiteY4" fmla="*/ 2382751 h 2515079"/>
              <a:gd name="connsiteX0" fmla="*/ 9943 w 9162640"/>
              <a:gd name="connsiteY0" fmla="*/ 2382751 h 2515079"/>
              <a:gd name="connsiteX1" fmla="*/ 9156561 w 9162640"/>
              <a:gd name="connsiteY1" fmla="*/ 0 h 2515079"/>
              <a:gd name="connsiteX2" fmla="*/ 9162240 w 9162640"/>
              <a:gd name="connsiteY2" fmla="*/ 2515079 h 2515079"/>
              <a:gd name="connsiteX3" fmla="*/ 1 w 9162640"/>
              <a:gd name="connsiteY3" fmla="*/ 2507173 h 2515079"/>
              <a:gd name="connsiteX4" fmla="*/ 9943 w 9162640"/>
              <a:gd name="connsiteY4" fmla="*/ 2382751 h 2515079"/>
              <a:gd name="connsiteX0" fmla="*/ 0 w 9152697"/>
              <a:gd name="connsiteY0" fmla="*/ 2382751 h 2515079"/>
              <a:gd name="connsiteX1" fmla="*/ 9146618 w 9152697"/>
              <a:gd name="connsiteY1" fmla="*/ 0 h 2515079"/>
              <a:gd name="connsiteX2" fmla="*/ 9152297 w 9152697"/>
              <a:gd name="connsiteY2" fmla="*/ 2515079 h 2515079"/>
              <a:gd name="connsiteX3" fmla="*/ 187614 w 9152697"/>
              <a:gd name="connsiteY3" fmla="*/ 2507173 h 2515079"/>
              <a:gd name="connsiteX4" fmla="*/ 0 w 9152697"/>
              <a:gd name="connsiteY4" fmla="*/ 2382751 h 2515079"/>
              <a:gd name="connsiteX0" fmla="*/ 0 w 9068030"/>
              <a:gd name="connsiteY0" fmla="*/ 2382751 h 2515079"/>
              <a:gd name="connsiteX1" fmla="*/ 9061951 w 9068030"/>
              <a:gd name="connsiteY1" fmla="*/ 0 h 2515079"/>
              <a:gd name="connsiteX2" fmla="*/ 9067630 w 9068030"/>
              <a:gd name="connsiteY2" fmla="*/ 2515079 h 2515079"/>
              <a:gd name="connsiteX3" fmla="*/ 102947 w 9068030"/>
              <a:gd name="connsiteY3" fmla="*/ 2507173 h 2515079"/>
              <a:gd name="connsiteX4" fmla="*/ 0 w 9068030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173503 w 9138586"/>
              <a:gd name="connsiteY3" fmla="*/ 2507173 h 2515079"/>
              <a:gd name="connsiteX4" fmla="*/ 0 w 9138586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4170 w 9138586"/>
              <a:gd name="connsiteY3" fmla="*/ 2507173 h 2515079"/>
              <a:gd name="connsiteX4" fmla="*/ 0 w 9138586"/>
              <a:gd name="connsiteY4" fmla="*/ 2382751 h 251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8586" h="2515079">
                <a:moveTo>
                  <a:pt x="0" y="2382751"/>
                </a:moveTo>
                <a:cubicBezTo>
                  <a:pt x="20661" y="2379422"/>
                  <a:pt x="7306149" y="2502055"/>
                  <a:pt x="9132507" y="0"/>
                </a:cubicBezTo>
                <a:cubicBezTo>
                  <a:pt x="9129925" y="819774"/>
                  <a:pt x="9140768" y="1695305"/>
                  <a:pt x="9138186" y="2515079"/>
                </a:cubicBezTo>
                <a:lnTo>
                  <a:pt x="4170" y="2507173"/>
                </a:lnTo>
                <a:cubicBezTo>
                  <a:pt x="4169" y="2465011"/>
                  <a:pt x="1" y="2424913"/>
                  <a:pt x="0" y="23827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169"/>
            <a:ext cx="8229600" cy="772250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22"/>
            <a:ext cx="8229600" cy="1500187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48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201988" y="3360605"/>
            <a:ext cx="5484812" cy="1224439"/>
          </a:xfrm>
        </p:spPr>
        <p:txBody>
          <a:bodyPr/>
          <a:lstStyle>
            <a:lvl1pPr marL="0" indent="0" algn="r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0" name="Picture 9" descr="umass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85" y="5658757"/>
            <a:ext cx="4953000" cy="1270000"/>
          </a:xfrm>
          <a:prstGeom prst="rect">
            <a:avLst/>
          </a:prstGeom>
        </p:spPr>
      </p:pic>
      <p:pic>
        <p:nvPicPr>
          <p:cNvPr id="12" name="Picture 11" descr="smast-logo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57500" cy="28575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201682" y="1613384"/>
            <a:ext cx="5485118" cy="139847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18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3923"/>
            <a:ext cx="8229600" cy="68835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1870"/>
            <a:ext cx="8229600" cy="558841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24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63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143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9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20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258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899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2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9068" y="-30696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8229600" cy="772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53"/>
            <a:ext cx="8229600" cy="1500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36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02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oat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2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ur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5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eafoo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63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ish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358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7" r:id="rId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1682" y="1141666"/>
            <a:ext cx="5485118" cy="139847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1682" y="2631403"/>
            <a:ext cx="5485117" cy="127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8" r:id="rId6"/>
  </p:sldLayoutIdLst>
  <p:hf hdr="0"/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F1CB0-951D-8740-94E3-4A6F7DDA25E2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74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201988" y="3487606"/>
            <a:ext cx="5484812" cy="2517681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Lecture </a:t>
            </a:r>
            <a:r>
              <a:rPr lang="en-US" sz="2800" b="1" dirty="0" smtClean="0"/>
              <a:t>10</a:t>
            </a:r>
            <a:endParaRPr lang="en-US" sz="2800" b="1" dirty="0" smtClean="0"/>
          </a:p>
          <a:p>
            <a:r>
              <a:rPr lang="en-US" sz="2800" b="1" dirty="0" smtClean="0"/>
              <a:t>Participatory Modeling</a:t>
            </a:r>
            <a:endParaRPr lang="en-US" sz="2800" b="1" dirty="0" smtClean="0"/>
          </a:p>
          <a:p>
            <a:r>
              <a:rPr lang="en-US" sz="2800" b="1" dirty="0" smtClean="0"/>
              <a:t>&amp; </a:t>
            </a:r>
            <a:r>
              <a:rPr lang="en-US" sz="2800" b="1" dirty="0" err="1" smtClean="0"/>
              <a:t>Multicriteria</a:t>
            </a:r>
            <a:r>
              <a:rPr lang="en-US" sz="2800" b="1" dirty="0" smtClean="0"/>
              <a:t> Decision Analysis</a:t>
            </a:r>
            <a:endParaRPr lang="en-US" sz="2800" b="1" dirty="0"/>
          </a:p>
          <a:p>
            <a:endParaRPr lang="en-US" sz="2800" b="1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01988" y="1431963"/>
            <a:ext cx="5485118" cy="1398472"/>
          </a:xfrm>
        </p:spPr>
        <p:txBody>
          <a:bodyPr>
            <a:noAutofit/>
          </a:bodyPr>
          <a:lstStyle/>
          <a:p>
            <a:pPr algn="r"/>
            <a:r>
              <a:rPr lang="en-US" sz="3200" dirty="0" smtClean="0"/>
              <a:t>MAR 580: Models for Marine Ecosystem Based Management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5349769" y="6295575"/>
            <a:ext cx="362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29 </a:t>
            </a:r>
            <a:r>
              <a:rPr lang="en-US" dirty="0" smtClean="0"/>
              <a:t>April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3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tools for participatory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dynamics:</a:t>
            </a:r>
          </a:p>
          <a:p>
            <a:pPr lvl="1"/>
            <a:r>
              <a:rPr lang="en-US" b="1" dirty="0" smtClean="0"/>
              <a:t>Stella</a:t>
            </a:r>
            <a:r>
              <a:rPr lang="en-US" dirty="0"/>
              <a:t>, </a:t>
            </a:r>
            <a:r>
              <a:rPr lang="en-US" dirty="0" err="1"/>
              <a:t>Vensim</a:t>
            </a:r>
            <a:r>
              <a:rPr lang="en-US" dirty="0"/>
              <a:t>, </a:t>
            </a:r>
            <a:r>
              <a:rPr lang="en-US" dirty="0" err="1"/>
              <a:t>Powersim</a:t>
            </a:r>
            <a:r>
              <a:rPr lang="en-US" dirty="0"/>
              <a:t>, Madonna, </a:t>
            </a:r>
            <a:r>
              <a:rPr lang="en-US" dirty="0" smtClean="0"/>
              <a:t>Simile, Extend</a:t>
            </a:r>
            <a:r>
              <a:rPr lang="en-US" dirty="0"/>
              <a:t>, </a:t>
            </a:r>
            <a:r>
              <a:rPr lang="en-US" dirty="0" err="1"/>
              <a:t>GoldSim</a:t>
            </a:r>
            <a:r>
              <a:rPr lang="en-US" dirty="0"/>
              <a:t>, Simulink</a:t>
            </a:r>
          </a:p>
          <a:p>
            <a:r>
              <a:rPr lang="en-US" dirty="0"/>
              <a:t>Fuzzy cognitive </a:t>
            </a:r>
            <a:r>
              <a:rPr lang="en-US" dirty="0" smtClean="0"/>
              <a:t>mapping:</a:t>
            </a:r>
          </a:p>
          <a:p>
            <a:pPr lvl="1"/>
            <a:r>
              <a:rPr lang="en-US" dirty="0" err="1" smtClean="0"/>
              <a:t>FCMapper</a:t>
            </a:r>
            <a:r>
              <a:rPr lang="en-US" dirty="0"/>
              <a:t>, </a:t>
            </a:r>
            <a:r>
              <a:rPr lang="en-US" b="1" dirty="0"/>
              <a:t>Mental Modeler</a:t>
            </a:r>
          </a:p>
          <a:p>
            <a:r>
              <a:rPr lang="en-US" dirty="0"/>
              <a:t>Bayesian </a:t>
            </a:r>
            <a:r>
              <a:rPr lang="en-US" dirty="0" smtClean="0"/>
              <a:t>networks:</a:t>
            </a:r>
          </a:p>
          <a:p>
            <a:pPr lvl="1"/>
            <a:r>
              <a:rPr lang="en-US" dirty="0" err="1" smtClean="0"/>
              <a:t>Netica</a:t>
            </a:r>
            <a:r>
              <a:rPr lang="en-US" dirty="0"/>
              <a:t>, </a:t>
            </a:r>
            <a:r>
              <a:rPr lang="en-US" dirty="0" err="1"/>
              <a:t>Hugin</a:t>
            </a:r>
            <a:r>
              <a:rPr lang="en-US" dirty="0"/>
              <a:t>, </a:t>
            </a:r>
            <a:r>
              <a:rPr lang="en-US" dirty="0" err="1"/>
              <a:t>Analytica</a:t>
            </a:r>
            <a:r>
              <a:rPr lang="en-US" dirty="0"/>
              <a:t>, </a:t>
            </a:r>
            <a:r>
              <a:rPr lang="en-US" dirty="0" err="1"/>
              <a:t>DBLi</a:t>
            </a:r>
            <a:endParaRPr lang="en-US" dirty="0"/>
          </a:p>
          <a:p>
            <a:r>
              <a:rPr lang="en-US" dirty="0"/>
              <a:t>Agent </a:t>
            </a:r>
            <a:r>
              <a:rPr lang="en-US" dirty="0" smtClean="0"/>
              <a:t>based:</a:t>
            </a:r>
          </a:p>
          <a:p>
            <a:pPr lvl="1"/>
            <a:r>
              <a:rPr lang="en-US" dirty="0" smtClean="0"/>
              <a:t>Repast</a:t>
            </a:r>
            <a:r>
              <a:rPr lang="en-US" dirty="0"/>
              <a:t>, </a:t>
            </a:r>
            <a:r>
              <a:rPr lang="en-US" b="1" dirty="0" err="1"/>
              <a:t>NetLogo</a:t>
            </a:r>
            <a:r>
              <a:rPr lang="en-US" dirty="0"/>
              <a:t>, Mason, </a:t>
            </a:r>
            <a:r>
              <a:rPr lang="en-US" b="1" dirty="0" err="1"/>
              <a:t>Cormas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690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Participatory gaming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051870"/>
            <a:ext cx="4444922" cy="558841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Model and role-play games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 be aimed </a:t>
            </a:r>
            <a:r>
              <a:rPr lang="en-US" dirty="0"/>
              <a:t>at policy makers and industry representatives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simulate </a:t>
            </a:r>
            <a:r>
              <a:rPr lang="en-US" dirty="0"/>
              <a:t>coastal development trajectories and trade-offs between environmental, social and economic </a:t>
            </a:r>
            <a:r>
              <a:rPr lang="en-US" dirty="0" smtClean="0"/>
              <a:t>concerns.</a:t>
            </a:r>
          </a:p>
          <a:p>
            <a:r>
              <a:rPr lang="en-US" dirty="0" smtClean="0"/>
              <a:t>e.g. </a:t>
            </a:r>
            <a:r>
              <a:rPr lang="en-US" dirty="0" err="1" smtClean="0"/>
              <a:t>ReefGame</a:t>
            </a:r>
            <a:r>
              <a:rPr lang="en-US" dirty="0" smtClean="0"/>
              <a:t> </a:t>
            </a:r>
            <a:r>
              <a:rPr lang="en-US" dirty="0"/>
              <a:t>(Cleland et al. 2010) is a local-level model and board game that helps local people and reef managers explore interactions between livelihoods, reefs and </a:t>
            </a:r>
            <a:r>
              <a:rPr lang="en-US" dirty="0" smtClean="0"/>
              <a:t>fisheries (also JAKFISH simulation game).</a:t>
            </a:r>
          </a:p>
          <a:p>
            <a:r>
              <a:rPr lang="en-US" dirty="0" smtClean="0"/>
              <a:t>Powerful </a:t>
            </a:r>
            <a:r>
              <a:rPr lang="en-US" dirty="0"/>
              <a:t>way to educate and involve the public in coral reef </a:t>
            </a:r>
            <a:r>
              <a:rPr lang="en-US" dirty="0" smtClean="0"/>
              <a:t>management</a:t>
            </a:r>
            <a:endParaRPr lang="en-US" dirty="0"/>
          </a:p>
          <a:p>
            <a:pPr lvl="1"/>
            <a:r>
              <a:rPr lang="en-US" dirty="0" smtClean="0"/>
              <a:t>can </a:t>
            </a:r>
            <a:r>
              <a:rPr lang="en-US" dirty="0"/>
              <a:t>also force stakeholders to consider alternative </a:t>
            </a:r>
            <a:r>
              <a:rPr lang="en-US" dirty="0" smtClean="0"/>
              <a:t>processes</a:t>
            </a:r>
            <a:endParaRPr lang="en-US" dirty="0"/>
          </a:p>
          <a:p>
            <a:pPr lvl="1"/>
            <a:r>
              <a:rPr lang="en-US" dirty="0" smtClean="0"/>
              <a:t>reveal </a:t>
            </a:r>
            <a:r>
              <a:rPr lang="en-US" dirty="0"/>
              <a:t>preferences, priorities, and behavior that can be useful in more detailed models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Fun </a:t>
            </a:r>
            <a:r>
              <a:rPr lang="en-US" dirty="0"/>
              <a:t>and play </a:t>
            </a:r>
            <a:r>
              <a:rPr lang="en-US" dirty="0" smtClean="0"/>
              <a:t>in participatory </a:t>
            </a:r>
            <a:r>
              <a:rPr lang="en-US" dirty="0"/>
              <a:t>context had </a:t>
            </a:r>
            <a:r>
              <a:rPr lang="en-US" dirty="0" smtClean="0"/>
              <a:t>positive </a:t>
            </a:r>
            <a:r>
              <a:rPr lang="en-US" dirty="0"/>
              <a:t>impact on stakeholder </a:t>
            </a:r>
            <a:r>
              <a:rPr lang="en-US" dirty="0" smtClean="0"/>
              <a:t>engagement in Mexico and Philippines</a:t>
            </a:r>
          </a:p>
          <a:p>
            <a:r>
              <a:rPr lang="en-US" dirty="0" smtClean="0"/>
              <a:t>Outcomes </a:t>
            </a:r>
            <a:r>
              <a:rPr lang="en-US" dirty="0"/>
              <a:t>of </a:t>
            </a:r>
            <a:r>
              <a:rPr lang="en-US" dirty="0" smtClean="0"/>
              <a:t>gaming workshops may or may not be linked </a:t>
            </a:r>
            <a:r>
              <a:rPr lang="en-US" dirty="0"/>
              <a:t>to ongoing projects </a:t>
            </a:r>
            <a:r>
              <a:rPr lang="en-US" dirty="0" smtClean="0"/>
              <a:t>/ management priorities.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415" y="3888844"/>
            <a:ext cx="3489646" cy="28402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415" y="1051870"/>
            <a:ext cx="3513385" cy="26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20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Baltic Sea herring (</a:t>
            </a:r>
            <a:r>
              <a:rPr lang="en-US" dirty="0" err="1" smtClean="0"/>
              <a:t>Haapasaari</a:t>
            </a:r>
            <a:r>
              <a:rPr lang="en-US" dirty="0" smtClean="0"/>
              <a:t> et al. 2009)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Stakeholder process to develop </a:t>
            </a:r>
            <a:r>
              <a:rPr lang="en-US" sz="2400" dirty="0"/>
              <a:t>biological models for Baltic Sea herring fishery and the evaluation of policy advice using these </a:t>
            </a:r>
            <a:r>
              <a:rPr lang="en-US" sz="2400" dirty="0" smtClean="0"/>
              <a:t>models.</a:t>
            </a:r>
          </a:p>
          <a:p>
            <a:pPr lvl="1"/>
            <a:r>
              <a:rPr lang="en-US" sz="2000" dirty="0" smtClean="0"/>
              <a:t>Build alternative </a:t>
            </a:r>
            <a:r>
              <a:rPr lang="en-US" sz="2000" dirty="0"/>
              <a:t>model structures </a:t>
            </a:r>
            <a:r>
              <a:rPr lang="en-US" sz="2000" dirty="0" smtClean="0"/>
              <a:t>from </a:t>
            </a:r>
            <a:r>
              <a:rPr lang="en-US" sz="2000" dirty="0"/>
              <a:t>current knowledge of the </a:t>
            </a:r>
            <a:r>
              <a:rPr lang="en-US" sz="2000" dirty="0" smtClean="0"/>
              <a:t>stakeholders -compared </a:t>
            </a:r>
            <a:r>
              <a:rPr lang="en-US" sz="2000" dirty="0"/>
              <a:t>to a model provided by biological </a:t>
            </a:r>
            <a:r>
              <a:rPr lang="en-US" sz="2000" dirty="0" smtClean="0"/>
              <a:t>research.</a:t>
            </a:r>
          </a:p>
          <a:p>
            <a:r>
              <a:rPr lang="en-US" sz="2400" dirty="0" smtClean="0"/>
              <a:t>Models used </a:t>
            </a:r>
            <a:r>
              <a:rPr lang="en-US" sz="2400" dirty="0"/>
              <a:t>as an interactive forum </a:t>
            </a:r>
            <a:r>
              <a:rPr lang="en-US" sz="2400" dirty="0" smtClean="0"/>
              <a:t>to enhance </a:t>
            </a:r>
            <a:r>
              <a:rPr lang="en-US" sz="2400" dirty="0"/>
              <a:t>common understanding about the fishery system and consensus about management actions</a:t>
            </a:r>
            <a:r>
              <a:rPr lang="en-US" sz="2400" dirty="0" smtClean="0"/>
              <a:t>.</a:t>
            </a:r>
          </a:p>
          <a:p>
            <a:pPr lvl="1"/>
            <a:r>
              <a:rPr lang="en-US" sz="2000" dirty="0" smtClean="0"/>
              <a:t>What </a:t>
            </a:r>
            <a:r>
              <a:rPr lang="en-US" sz="2000" dirty="0"/>
              <a:t>are 5 most important factors affecting survival of eggs, mortality, growth of herring? Is the effect positive or negative? What are strengths of </a:t>
            </a:r>
            <a:r>
              <a:rPr lang="en-US" sz="2000" dirty="0" smtClean="0"/>
              <a:t>factors? </a:t>
            </a:r>
            <a:r>
              <a:rPr lang="en-US" sz="2000" dirty="0"/>
              <a:t>How much uncertainty is </a:t>
            </a:r>
            <a:r>
              <a:rPr lang="en-US" sz="2000" dirty="0" smtClean="0"/>
              <a:t>there?</a:t>
            </a:r>
          </a:p>
          <a:p>
            <a:pPr lvl="1"/>
            <a:r>
              <a:rPr lang="en-US" sz="2000" dirty="0" smtClean="0"/>
              <a:t>Which </a:t>
            </a:r>
            <a:r>
              <a:rPr lang="en-US" sz="2000" dirty="0"/>
              <a:t>variables should be taken into account in herring management? </a:t>
            </a:r>
            <a:r>
              <a:rPr lang="en-US" sz="2000" dirty="0" smtClean="0"/>
              <a:t>What </a:t>
            </a:r>
            <a:r>
              <a:rPr lang="en-US" sz="2000" dirty="0"/>
              <a:t>should the objectives </a:t>
            </a:r>
            <a:r>
              <a:rPr lang="en-US" sz="2000" dirty="0" smtClean="0"/>
              <a:t>be? </a:t>
            </a:r>
            <a:r>
              <a:rPr lang="en-US" sz="2000" dirty="0"/>
              <a:t>What kind of management measures could be used to reach these objectives?</a:t>
            </a:r>
          </a:p>
          <a:p>
            <a:r>
              <a:rPr lang="en-US" sz="2400" dirty="0"/>
              <a:t>Graphical representation of variables and their </a:t>
            </a:r>
            <a:r>
              <a:rPr lang="en-US" sz="2400" dirty="0" smtClean="0"/>
              <a:t>linkages.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18572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brief note on Bayesian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Are </a:t>
            </a:r>
            <a:r>
              <a:rPr lang="en-US" sz="2400" dirty="0"/>
              <a:t>emerging as a valid approaches for modeling and supporting decision making in resource management</a:t>
            </a:r>
            <a:r>
              <a:rPr lang="en-US" sz="2400" dirty="0" smtClean="0"/>
              <a:t>.</a:t>
            </a:r>
            <a:endParaRPr lang="en-US" sz="2400" dirty="0"/>
          </a:p>
          <a:p>
            <a:pPr lvl="1"/>
            <a:r>
              <a:rPr lang="en-US" sz="2400" dirty="0"/>
              <a:t>Couple a graphical representation of the system with probabilistic models for feedbacks and interactions.</a:t>
            </a:r>
          </a:p>
          <a:p>
            <a:pPr lvl="1"/>
            <a:r>
              <a:rPr lang="en-US" sz="2400" dirty="0"/>
              <a:t>Allow different types of data to be linked together in a way that allows for integrated analysis</a:t>
            </a:r>
          </a:p>
          <a:p>
            <a:pPr lvl="1"/>
            <a:r>
              <a:rPr lang="en-US" sz="2400" dirty="0"/>
              <a:t>Graphical nature of presentation allows a multidisciplinary perspective, making approach usable for stakeholder participation and discussion (</a:t>
            </a:r>
            <a:r>
              <a:rPr lang="en-US" sz="2400" dirty="0" err="1"/>
              <a:t>Castelletti</a:t>
            </a:r>
            <a:r>
              <a:rPr lang="en-US" sz="2400" dirty="0"/>
              <a:t> and </a:t>
            </a:r>
            <a:r>
              <a:rPr lang="en-US" sz="2400" dirty="0" err="1"/>
              <a:t>Soncini-Sessa</a:t>
            </a:r>
            <a:r>
              <a:rPr lang="en-US" sz="2400" dirty="0"/>
              <a:t>, 2007, Bromley et al. 2005)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4671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Stier</a:t>
            </a:r>
            <a:r>
              <a:rPr lang="en-US" dirty="0" smtClean="0"/>
              <a:t> paper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21656"/>
            <a:ext cx="6704511" cy="2384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380" y="1736732"/>
            <a:ext cx="6710015" cy="512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373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Atlantic Herring MSE, Mental Modeler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are interested in evaluating the performance of alternative control rules for Atlantic herring.</a:t>
            </a:r>
          </a:p>
          <a:p>
            <a:r>
              <a:rPr lang="en-US" dirty="0" smtClean="0"/>
              <a:t>How will a range of control rules perform with respect to a set of objectives?</a:t>
            </a:r>
          </a:p>
          <a:p>
            <a:r>
              <a:rPr lang="en-US" dirty="0" smtClean="0"/>
              <a:t>What are the factors we need to consider for the dynamics of the herring fishery?</a:t>
            </a:r>
          </a:p>
          <a:p>
            <a:r>
              <a:rPr lang="en-US" dirty="0" smtClean="0"/>
              <a:t>What should the objectives of management of the herring fishery be?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84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95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Participatory approaches to objective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Central question:</a:t>
            </a:r>
          </a:p>
          <a:p>
            <a:r>
              <a:rPr lang="en-US" dirty="0" smtClean="0"/>
              <a:t>How do scientific </a:t>
            </a:r>
            <a:r>
              <a:rPr lang="en-US" dirty="0"/>
              <a:t>processes take into account the multi-objective nature of fisheries </a:t>
            </a:r>
            <a:r>
              <a:rPr lang="en-US" dirty="0" smtClean="0"/>
              <a:t>management?</a:t>
            </a:r>
          </a:p>
          <a:p>
            <a:r>
              <a:rPr lang="en-US" dirty="0" smtClean="0"/>
              <a:t>One strategy:</a:t>
            </a:r>
          </a:p>
          <a:p>
            <a:pPr lvl="1"/>
            <a:r>
              <a:rPr lang="en-US" dirty="0" smtClean="0"/>
              <a:t>develop </a:t>
            </a:r>
            <a:r>
              <a:rPr lang="en-US" dirty="0"/>
              <a:t>participatory facilitation tools that could be used to clarify negotiations over management strategies by making the trade-offs among alternative management strategies more transparent.</a:t>
            </a:r>
          </a:p>
          <a:p>
            <a:r>
              <a:rPr lang="en-US" dirty="0" smtClean="0"/>
              <a:t>A stakeholder-based process of objective setting and performance evaluation is often considered core to practical applications of Management Strategy Evaluation.</a:t>
            </a:r>
          </a:p>
        </p:txBody>
      </p:sp>
    </p:spTree>
    <p:extLst>
      <p:ext uri="{BB962C8B-B14F-4D97-AF65-F5344CB8AC3E}">
        <p14:creationId xmlns:p14="http://schemas.microsoft.com/office/powerpoint/2010/main" val="3172570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Multicriteria</a:t>
            </a:r>
            <a:r>
              <a:rPr lang="en-US" dirty="0" smtClean="0"/>
              <a:t> Decision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Reading exercise</a:t>
            </a:r>
          </a:p>
          <a:p>
            <a:r>
              <a:rPr lang="en-US" sz="2800" dirty="0" smtClean="0"/>
              <a:t>Punt</a:t>
            </a:r>
            <a:r>
              <a:rPr lang="en-US" sz="2800" dirty="0"/>
              <a:t>, A. E. Strategic management decision-making in a complex world: quantifying, understanding, and using trade-offs. </a:t>
            </a:r>
            <a:r>
              <a:rPr lang="en-US" sz="2800" dirty="0" smtClean="0"/>
              <a:t>ICES Journal </a:t>
            </a:r>
            <a:r>
              <a:rPr lang="en-US" sz="2800" dirty="0"/>
              <a:t>of Marine Science, </a:t>
            </a:r>
            <a:r>
              <a:rPr lang="en-US" sz="2800" dirty="0" err="1"/>
              <a:t>doi</a:t>
            </a:r>
            <a:r>
              <a:rPr lang="en-US" sz="2800" dirty="0"/>
              <a:t>: 10.1093/</a:t>
            </a:r>
            <a:r>
              <a:rPr lang="en-US" sz="2800" dirty="0" err="1"/>
              <a:t>icesjms</a:t>
            </a:r>
            <a:r>
              <a:rPr lang="en-US" sz="2800" dirty="0"/>
              <a:t>/fsv193</a:t>
            </a:r>
            <a:r>
              <a:rPr lang="en-US" sz="2800" dirty="0" smtClean="0"/>
              <a:t>.</a:t>
            </a:r>
          </a:p>
          <a:p>
            <a:pPr lvl="1"/>
            <a:r>
              <a:rPr lang="en-US" dirty="0" smtClean="0"/>
              <a:t>Section on “Selecting Management Strategies”</a:t>
            </a:r>
            <a:endParaRPr lang="en-US" sz="2400" dirty="0" smtClean="0"/>
          </a:p>
          <a:p>
            <a:r>
              <a:rPr lang="en-US" sz="2800" dirty="0" smtClean="0"/>
              <a:t>Huang</a:t>
            </a:r>
            <a:r>
              <a:rPr lang="en-US" sz="2800" dirty="0"/>
              <a:t>, I.B., </a:t>
            </a:r>
            <a:r>
              <a:rPr lang="en-US" sz="2800" dirty="0" err="1"/>
              <a:t>Keisler</a:t>
            </a:r>
            <a:r>
              <a:rPr lang="en-US" sz="2800" dirty="0"/>
              <a:t>, J. and </a:t>
            </a:r>
            <a:r>
              <a:rPr lang="en-US" sz="2800" dirty="0" err="1"/>
              <a:t>Linkov</a:t>
            </a:r>
            <a:r>
              <a:rPr lang="en-US" sz="2800" dirty="0"/>
              <a:t>, I., 2011. Multi-criteria decision analysis in environmental sciences: ten years of applications and trends. Science of the total environment, 409(19), pp.</a:t>
            </a:r>
            <a:r>
              <a:rPr lang="en-US" sz="2800" dirty="0" smtClean="0"/>
              <a:t>3578-8594.</a:t>
            </a:r>
          </a:p>
          <a:p>
            <a:pPr lvl="1"/>
            <a:r>
              <a:rPr lang="en-US" dirty="0" smtClean="0"/>
              <a:t>Sections 1 &amp; 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973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Multicriteria</a:t>
            </a:r>
            <a:r>
              <a:rPr lang="en-US" dirty="0" smtClean="0"/>
              <a:t> Decision Analysis (MCDA)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Involves </a:t>
            </a:r>
            <a:r>
              <a:rPr lang="en-US" dirty="0"/>
              <a:t>the simultaneous use of multiple indicators and information source (both qualitative and quantitative) to assist in </a:t>
            </a:r>
            <a:r>
              <a:rPr lang="en-US" dirty="0" smtClean="0"/>
              <a:t> </a:t>
            </a:r>
            <a:r>
              <a:rPr lang="en-US" dirty="0"/>
              <a:t>decision </a:t>
            </a:r>
            <a:r>
              <a:rPr lang="en-US" dirty="0" smtClean="0"/>
              <a:t>making.</a:t>
            </a:r>
            <a:endParaRPr lang="en-US" dirty="0"/>
          </a:p>
          <a:p>
            <a:r>
              <a:rPr lang="en-US" dirty="0"/>
              <a:t>(a) Generate priority ranking of issues for use of management </a:t>
            </a:r>
            <a:r>
              <a:rPr lang="en-US" dirty="0" smtClean="0"/>
              <a:t>resources:</a:t>
            </a:r>
          </a:p>
          <a:p>
            <a:pPr lvl="1"/>
            <a:r>
              <a:rPr lang="en-US" dirty="0" smtClean="0"/>
              <a:t>1</a:t>
            </a:r>
            <a:r>
              <a:rPr lang="en-US" dirty="0"/>
              <a:t>. identifying the highest priority issue, </a:t>
            </a:r>
            <a:endParaRPr lang="en-US" dirty="0" smtClean="0"/>
          </a:p>
          <a:p>
            <a:pPr lvl="1"/>
            <a:r>
              <a:rPr lang="en-US" dirty="0" smtClean="0"/>
              <a:t>2</a:t>
            </a:r>
            <a:r>
              <a:rPr lang="en-US" dirty="0"/>
              <a:t>. a short list of issues for additional appraisal; </a:t>
            </a:r>
            <a:endParaRPr lang="en-US" dirty="0" smtClean="0"/>
          </a:p>
          <a:p>
            <a:pPr lvl="1"/>
            <a:r>
              <a:rPr lang="en-US" dirty="0" smtClean="0"/>
              <a:t>3</a:t>
            </a:r>
            <a:r>
              <a:rPr lang="en-US" dirty="0"/>
              <a:t>. to distinguish between acceptable and unacceptable issues</a:t>
            </a:r>
          </a:p>
          <a:p>
            <a:r>
              <a:rPr lang="en-US" dirty="0"/>
              <a:t>(b) Compare relative performance of different management options across a number of competing fishery objectives or differing stakeholder preferences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Common </a:t>
            </a:r>
            <a:r>
              <a:rPr lang="en-US" dirty="0"/>
              <a:t>purpose of MCDA methods is to evaluate and choose among alternatives based on multiple criteria using systematic analysis that overcomes </a:t>
            </a:r>
            <a:r>
              <a:rPr lang="en-US" dirty="0" smtClean="0"/>
              <a:t>limitations </a:t>
            </a:r>
            <a:r>
              <a:rPr lang="en-US" dirty="0"/>
              <a:t>of </a:t>
            </a:r>
            <a:r>
              <a:rPr lang="en-US" dirty="0" smtClean="0"/>
              <a:t>unstructured </a:t>
            </a:r>
            <a:r>
              <a:rPr lang="en-US" dirty="0"/>
              <a:t>individual or group decision making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3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Schedule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8393944"/>
              </p:ext>
            </p:extLst>
          </p:nvPr>
        </p:nvGraphicFramePr>
        <p:xfrm>
          <a:off x="470027" y="923387"/>
          <a:ext cx="8216772" cy="58536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745"/>
                <a:gridCol w="5696607"/>
                <a:gridCol w="1697420"/>
              </a:tblGrid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Week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Assignments</a:t>
                      </a:r>
                      <a:endParaRPr lang="en-US" dirty="0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1/29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Intro to EBM, review of fisheries assessment models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2/5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Class - weather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2/12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Stock assessment models with ecosystem processes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2/19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Guest lecture: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Food web models</a:t>
                      </a:r>
                      <a:r>
                        <a:rPr lang="en-US" baseline="0" dirty="0" smtClean="0"/>
                        <a:t> I (</a:t>
                      </a:r>
                      <a:r>
                        <a:rPr lang="en-US" baseline="0" dirty="0" err="1" smtClean="0"/>
                        <a:t>Ecopath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HWK 1 due</a:t>
                      </a: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2/26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Guest lecture: Food</a:t>
                      </a:r>
                      <a:r>
                        <a:rPr lang="en-US" baseline="0" dirty="0" smtClean="0"/>
                        <a:t> web models II (</a:t>
                      </a:r>
                      <a:r>
                        <a:rPr lang="en-US" baseline="0" dirty="0" err="1" smtClean="0"/>
                        <a:t>Ecosim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Project</a:t>
                      </a:r>
                      <a:r>
                        <a:rPr lang="en-US" baseline="0" dirty="0" smtClean="0"/>
                        <a:t> outlines</a:t>
                      </a:r>
                      <a:endParaRPr lang="en-US" dirty="0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/ 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Multispecies models, estimating species interactions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3/11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Marine spatial planning models, marine reserve design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HWK 2 due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3/18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SPRING BREAK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67283">
                <a:tc>
                  <a:txBody>
                    <a:bodyPr/>
                    <a:lstStyle/>
                    <a:p>
                      <a:r>
                        <a:rPr lang="en-US" dirty="0" smtClean="0"/>
                        <a:t>3/25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Class - IMS Research Symposium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(several mini-lectures)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HWK 3 due</a:t>
                      </a:r>
                      <a:endParaRPr lang="en-US" dirty="0"/>
                    </a:p>
                  </a:txBody>
                  <a:tcPr/>
                </a:tc>
              </a:tr>
              <a:tr h="315311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4/1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Valuation of ecosystem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services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4/8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Class –</a:t>
                      </a:r>
                      <a:r>
                        <a:rPr lang="en-US" baseline="0" dirty="0" smtClean="0"/>
                        <a:t> Stock Synthesis training course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HWK 4 due</a:t>
                      </a: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4/15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Whole of</a:t>
                      </a:r>
                      <a:r>
                        <a:rPr lang="en-US" baseline="0" dirty="0" smtClean="0"/>
                        <a:t> system models, MSE for ecosystems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4/22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Qualitative modeling, model structure uncertainty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HWK 5 due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4/29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Participatory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modeling, </a:t>
                      </a:r>
                      <a:r>
                        <a:rPr lang="en-US" baseline="0" dirty="0" err="1" smtClean="0">
                          <a:solidFill>
                            <a:schemeClr val="accent2"/>
                          </a:solidFill>
                        </a:rPr>
                        <a:t>multicriteria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decision analysis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59370">
                <a:tc>
                  <a:txBody>
                    <a:bodyPr/>
                    <a:lstStyle/>
                    <a:p>
                      <a:r>
                        <a:rPr lang="en-US" dirty="0" smtClean="0"/>
                        <a:t>5/6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Final</a:t>
                      </a:r>
                      <a:r>
                        <a:rPr lang="en-US" baseline="0" dirty="0" smtClean="0"/>
                        <a:t> exam: Project Presentations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Final</a:t>
                      </a:r>
                      <a:r>
                        <a:rPr lang="en-US" baseline="0" dirty="0" smtClean="0"/>
                        <a:t> papers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24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MCDA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Identify </a:t>
            </a:r>
            <a:r>
              <a:rPr lang="en-US" sz="2400" dirty="0"/>
              <a:t>the objectives or criteria </a:t>
            </a:r>
            <a:r>
              <a:rPr lang="en-US" sz="2400" dirty="0" smtClean="0"/>
              <a:t>that will </a:t>
            </a:r>
            <a:r>
              <a:rPr lang="en-US" sz="2400" dirty="0"/>
              <a:t>be used to influence the final </a:t>
            </a:r>
            <a:r>
              <a:rPr lang="en-US" sz="2400" dirty="0" smtClean="0"/>
              <a:t>choice.</a:t>
            </a:r>
          </a:p>
          <a:p>
            <a:pPr lvl="1"/>
            <a:r>
              <a:rPr lang="en-US" sz="2000" dirty="0" smtClean="0"/>
              <a:t>Should </a:t>
            </a:r>
            <a:r>
              <a:rPr lang="en-US" sz="2000" dirty="0"/>
              <a:t>be clearly specified, </a:t>
            </a:r>
            <a:r>
              <a:rPr lang="en-US" sz="2000" dirty="0" smtClean="0"/>
              <a:t>ideally measurable, </a:t>
            </a:r>
            <a:r>
              <a:rPr lang="en-US" sz="2000" dirty="0"/>
              <a:t>and, so far as possible, </a:t>
            </a:r>
            <a:r>
              <a:rPr lang="en-US" sz="2000" dirty="0" smtClean="0"/>
              <a:t>mutually independent</a:t>
            </a:r>
            <a:r>
              <a:rPr lang="en-US" sz="2000" dirty="0"/>
              <a:t>.</a:t>
            </a:r>
          </a:p>
          <a:p>
            <a:r>
              <a:rPr lang="en-US" sz="2400" dirty="0" smtClean="0"/>
              <a:t>Forecast </a:t>
            </a:r>
            <a:r>
              <a:rPr lang="en-US" sz="2400" dirty="0"/>
              <a:t>for each policy option, the expected levels for each decision criterion.</a:t>
            </a:r>
          </a:p>
          <a:p>
            <a:r>
              <a:rPr lang="en-US" sz="2400" dirty="0" smtClean="0"/>
              <a:t>Assign </a:t>
            </a:r>
            <a:r>
              <a:rPr lang="en-US" sz="2400" dirty="0"/>
              <a:t>a preference measure to each of these criteria levels for each policy </a:t>
            </a:r>
            <a:r>
              <a:rPr lang="en-US" sz="2400" dirty="0" smtClean="0"/>
              <a:t>option.</a:t>
            </a:r>
          </a:p>
          <a:p>
            <a:pPr lvl="1"/>
            <a:r>
              <a:rPr lang="en-US" sz="2000" dirty="0" smtClean="0"/>
              <a:t>may </a:t>
            </a:r>
            <a:r>
              <a:rPr lang="en-US" sz="2000" dirty="0"/>
              <a:t>be a proportionate score (linear) or a utility value (nonlinear).</a:t>
            </a:r>
          </a:p>
          <a:p>
            <a:r>
              <a:rPr lang="en-US" sz="2400" dirty="0" smtClean="0"/>
              <a:t>Assign </a:t>
            </a:r>
            <a:r>
              <a:rPr lang="en-US" sz="2400" dirty="0"/>
              <a:t>weights to be applied to the preference measures for the different </a:t>
            </a:r>
            <a:r>
              <a:rPr lang="en-US" sz="2400" dirty="0" smtClean="0"/>
              <a:t>criteria.</a:t>
            </a:r>
          </a:p>
          <a:p>
            <a:pPr lvl="1"/>
            <a:r>
              <a:rPr lang="en-US" sz="2000" dirty="0" smtClean="0"/>
              <a:t>Weighting function </a:t>
            </a:r>
            <a:r>
              <a:rPr lang="en-US" sz="2000" dirty="0"/>
              <a:t>may be linear and additive or of some other form.</a:t>
            </a:r>
          </a:p>
          <a:p>
            <a:r>
              <a:rPr lang="en-US" sz="2400" dirty="0" smtClean="0"/>
              <a:t>Calculate </a:t>
            </a:r>
            <a:r>
              <a:rPr lang="en-US" sz="2400" dirty="0"/>
              <a:t>the measure of overall value or merit to determine the best option using a simplistic weighted average of the </a:t>
            </a:r>
            <a:r>
              <a:rPr lang="en-US" sz="2400" dirty="0" smtClean="0"/>
              <a:t>scores (or more sophisticated method).</a:t>
            </a:r>
          </a:p>
        </p:txBody>
      </p:sp>
    </p:spTree>
    <p:extLst>
      <p:ext uri="{BB962C8B-B14F-4D97-AF65-F5344CB8AC3E}">
        <p14:creationId xmlns:p14="http://schemas.microsoft.com/office/powerpoint/2010/main" val="1597461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Hierarchy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common of methods used in resource management</a:t>
            </a:r>
          </a:p>
          <a:p>
            <a:endParaRPr lang="en-US" dirty="0" smtClean="0"/>
          </a:p>
          <a:p>
            <a:r>
              <a:rPr lang="en-US" dirty="0" smtClean="0"/>
              <a:t>Uses </a:t>
            </a:r>
            <a:r>
              <a:rPr lang="en-US" dirty="0"/>
              <a:t>pairwise comparisons of criteria which ask how much more important one is than the </a:t>
            </a:r>
            <a:r>
              <a:rPr lang="en-US" dirty="0" smtClean="0"/>
              <a:t>other, rather </a:t>
            </a:r>
            <a:r>
              <a:rPr lang="en-US" dirty="0"/>
              <a:t>than utility and weighting functions. </a:t>
            </a:r>
            <a:endParaRPr lang="en-US" dirty="0" smtClean="0"/>
          </a:p>
          <a:p>
            <a:r>
              <a:rPr lang="en-US" dirty="0" smtClean="0"/>
              <a:t>All </a:t>
            </a:r>
            <a:r>
              <a:rPr lang="en-US" dirty="0"/>
              <a:t>individual criteria must be paired against all others and the results compiled in matrix </a:t>
            </a:r>
            <a:r>
              <a:rPr lang="en-US" dirty="0" smtClean="0"/>
              <a:t>form.</a:t>
            </a:r>
          </a:p>
          <a:p>
            <a:r>
              <a:rPr lang="en-US" dirty="0" smtClean="0"/>
              <a:t>Relies </a:t>
            </a:r>
            <a:r>
              <a:rPr lang="en-US" dirty="0"/>
              <a:t>on the supposition that humans are more capable of making relative judgments than absolute judgments.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557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Car buying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cars</a:t>
            </a:r>
            <a:endParaRPr lang="en-US" dirty="0"/>
          </a:p>
        </p:txBody>
      </p:sp>
      <p:pic>
        <p:nvPicPr>
          <p:cNvPr id="4" name="Picture 3" descr="Screen Shot 2016-04-29 at 8.13.5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19" y="910824"/>
            <a:ext cx="7213211" cy="594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821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MCDA in participatory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MCDA </a:t>
            </a:r>
            <a:r>
              <a:rPr lang="en-US" dirty="0"/>
              <a:t>tools can be applied to assess value judgments of individual decision makers or multiple stake-</a:t>
            </a:r>
            <a:r>
              <a:rPr lang="en-US" dirty="0" smtClean="0"/>
              <a:t>holders.</a:t>
            </a:r>
          </a:p>
          <a:p>
            <a:r>
              <a:rPr lang="en-US" dirty="0" smtClean="0"/>
              <a:t>An </a:t>
            </a:r>
            <a:r>
              <a:rPr lang="en-US" dirty="0"/>
              <a:t>advantage of an MCDA approach in group decisions is </a:t>
            </a:r>
            <a:r>
              <a:rPr lang="en-US" dirty="0" smtClean="0"/>
              <a:t>capacity </a:t>
            </a:r>
            <a:r>
              <a:rPr lang="en-US" dirty="0"/>
              <a:t>for calling attention to similarities or potential areas of conflict between stakeholders with different views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MCDA can also be used as a framework that permits stakeholders to structure their views about the pros and cons of different environmental and remedial management </a:t>
            </a:r>
            <a:r>
              <a:rPr lang="en-US" dirty="0" smtClean="0"/>
              <a:t>options.</a:t>
            </a:r>
            <a:r>
              <a:rPr lang="en-US" dirty="0"/>
              <a:t> </a:t>
            </a:r>
            <a:endParaRPr lang="en-US" dirty="0" smtClean="0"/>
          </a:p>
          <a:p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Sustainable </a:t>
            </a:r>
            <a:r>
              <a:rPr lang="en-US" b="1" dirty="0"/>
              <a:t>Ecosystem </a:t>
            </a:r>
            <a:r>
              <a:rPr lang="en-US" b="1" dirty="0" smtClean="0"/>
              <a:t>Management</a:t>
            </a:r>
            <a:endParaRPr lang="en-US" dirty="0"/>
          </a:p>
          <a:p>
            <a:r>
              <a:rPr lang="en-US" dirty="0"/>
              <a:t>MCDA methods can help in finding sustainable ecosystem management strategies and policies, including sustainable use of ecosystem services according to combined ecological, social and ecological criteria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523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144" y="1051870"/>
            <a:ext cx="8686800" cy="5588417"/>
          </a:xfrm>
        </p:spPr>
        <p:txBody>
          <a:bodyPr>
            <a:noAutofit/>
          </a:bodyPr>
          <a:lstStyle/>
          <a:p>
            <a:pPr marL="447675" indent="-447675">
              <a:buNone/>
            </a:pPr>
            <a:r>
              <a:rPr lang="en-US" sz="1350" dirty="0"/>
              <a:t>Bromley, J., Jackson, N.A., Clymer, O.J., </a:t>
            </a:r>
            <a:r>
              <a:rPr lang="en-US" sz="1350" dirty="0" err="1"/>
              <a:t>Giacomello</a:t>
            </a:r>
            <a:r>
              <a:rPr lang="en-US" sz="1350" dirty="0"/>
              <a:t>, A.M. and Jensen, F.V., 2005. The use of </a:t>
            </a:r>
            <a:r>
              <a:rPr lang="en-US" sz="1350" dirty="0" err="1"/>
              <a:t>Hugin</a:t>
            </a:r>
            <a:r>
              <a:rPr lang="en-US" sz="1350" dirty="0"/>
              <a:t>® to develop Bayesian networks as an aid to integrated water resource planning. Environmental </a:t>
            </a:r>
            <a:r>
              <a:rPr lang="en-US" sz="1350" dirty="0" err="1"/>
              <a:t>Modelling</a:t>
            </a:r>
            <a:r>
              <a:rPr lang="en-US" sz="1350" dirty="0"/>
              <a:t> &amp; Software, 20(2), pp.231-242.</a:t>
            </a:r>
          </a:p>
          <a:p>
            <a:pPr marL="447675" indent="-447675">
              <a:buNone/>
            </a:pPr>
            <a:r>
              <a:rPr lang="en-US" sz="1350" dirty="0" err="1"/>
              <a:t>Castelletti</a:t>
            </a:r>
            <a:r>
              <a:rPr lang="en-US" sz="1350" dirty="0"/>
              <a:t>, A. and </a:t>
            </a:r>
            <a:r>
              <a:rPr lang="en-US" sz="1350" dirty="0" err="1"/>
              <a:t>Soncini-Sessa</a:t>
            </a:r>
            <a:r>
              <a:rPr lang="en-US" sz="1350" dirty="0"/>
              <a:t>, R., 2007. Bayesian Networks and participatory </a:t>
            </a:r>
            <a:r>
              <a:rPr lang="en-US" sz="1350" dirty="0" err="1"/>
              <a:t>modelling</a:t>
            </a:r>
            <a:r>
              <a:rPr lang="en-US" sz="1350" dirty="0"/>
              <a:t> in water resource management. Environmental </a:t>
            </a:r>
            <a:r>
              <a:rPr lang="en-US" sz="1350" dirty="0" err="1"/>
              <a:t>Modelling</a:t>
            </a:r>
            <a:r>
              <a:rPr lang="en-US" sz="1350" dirty="0"/>
              <a:t> &amp; Software, 22(8), pp.1075-1088.</a:t>
            </a:r>
          </a:p>
          <a:p>
            <a:pPr marL="447675" indent="-447675">
              <a:buNone/>
            </a:pPr>
            <a:r>
              <a:rPr lang="en-US" sz="1350" dirty="0" err="1"/>
              <a:t>Haapasaari</a:t>
            </a:r>
            <a:r>
              <a:rPr lang="en-US" sz="1350" dirty="0"/>
              <a:t> P., </a:t>
            </a:r>
            <a:r>
              <a:rPr lang="en-US" sz="1350" dirty="0" err="1"/>
              <a:t>Mäntyniemi</a:t>
            </a:r>
            <a:r>
              <a:rPr lang="en-US" sz="1350" dirty="0"/>
              <a:t> S., </a:t>
            </a:r>
            <a:r>
              <a:rPr lang="en-US" sz="1350" dirty="0" err="1"/>
              <a:t>Kuikka</a:t>
            </a:r>
            <a:r>
              <a:rPr lang="en-US" sz="1350" dirty="0"/>
              <a:t> S. (2009). Participatory modeling to enhance understanding and consensus within fisheries management: the Baltic herring case. ICES CM 2009/O:13.</a:t>
            </a:r>
          </a:p>
          <a:p>
            <a:pPr marL="447675" indent="-447675">
              <a:buNone/>
            </a:pPr>
            <a:r>
              <a:rPr lang="en-US" sz="1350" dirty="0"/>
              <a:t>Melbourne-Thomas, J., C. R. Johnson, P. Perez, . Eustache, E. A. Fulton, and D. Cleland. 2011. Coupling biophysical and socioeconomic models for coral reef systems in Quintana </a:t>
            </a:r>
            <a:r>
              <a:rPr lang="en-US" sz="1350" dirty="0" err="1"/>
              <a:t>Roo</a:t>
            </a:r>
            <a:r>
              <a:rPr lang="en-US" sz="1350" dirty="0"/>
              <a:t>, Mexican Caribbean. Ecology and Society 16(3): 23.</a:t>
            </a:r>
          </a:p>
          <a:p>
            <a:pPr marL="447675" indent="-447675">
              <a:buNone/>
            </a:pPr>
            <a:r>
              <a:rPr lang="en-US" sz="1350" dirty="0" err="1"/>
              <a:t>Röckmann</a:t>
            </a:r>
            <a:r>
              <a:rPr lang="en-US" sz="1350" dirty="0"/>
              <a:t> C., Ulrich C., Dreyer M. et al., (2012). The added value of participatory </a:t>
            </a:r>
            <a:r>
              <a:rPr lang="en-US" sz="1350" dirty="0" err="1"/>
              <a:t>modelling</a:t>
            </a:r>
            <a:r>
              <a:rPr lang="en-US" sz="1350" dirty="0"/>
              <a:t> in fisheries management–what has been learnt. Marine Policy, 36: 1072–1085.</a:t>
            </a:r>
          </a:p>
          <a:p>
            <a:pPr marL="447675" indent="-447675">
              <a:buNone/>
            </a:pPr>
            <a:r>
              <a:rPr lang="en-US" sz="1350" dirty="0" err="1"/>
              <a:t>Stier</a:t>
            </a:r>
            <a:r>
              <a:rPr lang="en-US" sz="1350" dirty="0"/>
              <a:t>, A.C., </a:t>
            </a:r>
            <a:r>
              <a:rPr lang="en-US" sz="1350" dirty="0" err="1"/>
              <a:t>Samhouri</a:t>
            </a:r>
            <a:r>
              <a:rPr lang="en-US" sz="1350" dirty="0"/>
              <a:t>, J.F., Gray, S., </a:t>
            </a:r>
            <a:r>
              <a:rPr lang="en-US" sz="1350" dirty="0" err="1"/>
              <a:t>Martone</a:t>
            </a:r>
            <a:r>
              <a:rPr lang="en-US" sz="1350" dirty="0"/>
              <a:t>, R.G., Mach, M.E., Halpern, B.S., </a:t>
            </a:r>
            <a:r>
              <a:rPr lang="en-US" sz="1350" dirty="0" err="1"/>
              <a:t>Kappel</a:t>
            </a:r>
            <a:r>
              <a:rPr lang="en-US" sz="1350" dirty="0"/>
              <a:t>, C.V., Scarborough, C. and Levin, P.S., 2016. Integrating expert perceptions into food web conservation and management. Conservation Letters.</a:t>
            </a:r>
          </a:p>
          <a:p>
            <a:pPr marL="447675" indent="-447675">
              <a:buNone/>
            </a:pPr>
            <a:r>
              <a:rPr lang="en-US" sz="1350" dirty="0" err="1"/>
              <a:t>Voinov</a:t>
            </a:r>
            <a:r>
              <a:rPr lang="en-US" sz="1350" dirty="0"/>
              <a:t> A., </a:t>
            </a:r>
            <a:r>
              <a:rPr lang="en-US" sz="1350" dirty="0" err="1"/>
              <a:t>Bousquet</a:t>
            </a:r>
            <a:r>
              <a:rPr lang="en-US" sz="1350" dirty="0"/>
              <a:t> F. (2010). </a:t>
            </a:r>
            <a:r>
              <a:rPr lang="en-US" sz="1350" dirty="0" err="1"/>
              <a:t>Modelling</a:t>
            </a:r>
            <a:r>
              <a:rPr lang="en-US" sz="1350" dirty="0"/>
              <a:t> with stakeholders. Environmental </a:t>
            </a:r>
            <a:r>
              <a:rPr lang="en-US" sz="1350" dirty="0" err="1"/>
              <a:t>Modelling</a:t>
            </a:r>
            <a:r>
              <a:rPr lang="en-US" sz="1350" dirty="0"/>
              <a:t> &amp; Software, 25: 1268-1281</a:t>
            </a:r>
            <a:r>
              <a:rPr lang="en-US" sz="1350" dirty="0" smtClean="0"/>
              <a:t>.</a:t>
            </a:r>
          </a:p>
          <a:p>
            <a:pPr marL="447675" indent="-447675">
              <a:buNone/>
            </a:pPr>
            <a:r>
              <a:rPr lang="en-US" sz="1350" dirty="0" err="1" smtClean="0"/>
              <a:t>Saarikoski</a:t>
            </a:r>
            <a:r>
              <a:rPr lang="en-US" sz="1350" dirty="0"/>
              <a:t>, H.; Barton, D.N.; </a:t>
            </a:r>
            <a:r>
              <a:rPr lang="en-US" sz="1350" dirty="0" err="1"/>
              <a:t>Mustajoki</a:t>
            </a:r>
            <a:r>
              <a:rPr lang="en-US" sz="1350" dirty="0"/>
              <a:t>, J.; </a:t>
            </a:r>
            <a:r>
              <a:rPr lang="en-US" sz="1350" dirty="0" err="1"/>
              <a:t>Keune</a:t>
            </a:r>
            <a:r>
              <a:rPr lang="en-US" sz="1350" dirty="0"/>
              <a:t>. H.; Gomez-</a:t>
            </a:r>
            <a:r>
              <a:rPr lang="en-US" sz="1350" dirty="0" err="1"/>
              <a:t>Baggethun</a:t>
            </a:r>
            <a:r>
              <a:rPr lang="en-US" sz="1350" dirty="0"/>
              <a:t>, E. and J. </a:t>
            </a:r>
            <a:r>
              <a:rPr lang="en-US" sz="1350" dirty="0" err="1"/>
              <a:t>Langemeyer</a:t>
            </a:r>
            <a:r>
              <a:rPr lang="en-US" sz="1350" dirty="0"/>
              <a:t> (2015): Multi-criteria decision analysis (MCDA) in ecosystem service valuation. In: </a:t>
            </a:r>
            <a:r>
              <a:rPr lang="en-US" sz="1350" dirty="0" err="1"/>
              <a:t>Potschin</a:t>
            </a:r>
            <a:r>
              <a:rPr lang="en-US" sz="1350" dirty="0"/>
              <a:t>, M. and K. </a:t>
            </a:r>
            <a:r>
              <a:rPr lang="en-US" sz="1350" dirty="0" err="1"/>
              <a:t>Jax</a:t>
            </a:r>
            <a:r>
              <a:rPr lang="en-US" sz="1350" dirty="0"/>
              <a:t> (</a:t>
            </a:r>
            <a:r>
              <a:rPr lang="en-US" sz="1350" dirty="0" err="1"/>
              <a:t>eds</a:t>
            </a:r>
            <a:r>
              <a:rPr lang="en-US" sz="1350" dirty="0"/>
              <a:t>): </a:t>
            </a:r>
            <a:r>
              <a:rPr lang="en-US" sz="1350" dirty="0" err="1"/>
              <a:t>OpenNESS</a:t>
            </a:r>
            <a:r>
              <a:rPr lang="en-US" sz="1350" dirty="0"/>
              <a:t> Ecosystem Service Reference Book. EC FP7 Grant Agreement no. 308428. Available via: </a:t>
            </a:r>
            <a:r>
              <a:rPr lang="en-US" sz="1350" dirty="0" err="1"/>
              <a:t>www.openness-project.eu</a:t>
            </a:r>
            <a:r>
              <a:rPr lang="en-US" sz="1350" dirty="0"/>
              <a:t>/library/reference-</a:t>
            </a:r>
            <a:r>
              <a:rPr lang="en-US" sz="1350" dirty="0" smtClean="0"/>
              <a:t>book</a:t>
            </a:r>
            <a:endParaRPr lang="en-US" sz="1350" dirty="0"/>
          </a:p>
          <a:p>
            <a:pPr marL="447675" indent="-447675">
              <a:buNone/>
            </a:pPr>
            <a:r>
              <a:rPr lang="en-US" sz="1350" dirty="0"/>
              <a:t>FAO EAF Planning and Implementation Tools. Multi-Criteria Decision Analysis (MCDA) Also Known as Multi-Objective Decision Analysis (MODA) </a:t>
            </a:r>
          </a:p>
          <a:p>
            <a:pPr marL="447675" indent="-447675">
              <a:buNone/>
            </a:pPr>
            <a:r>
              <a:rPr lang="en-US" sz="1350" dirty="0"/>
              <a:t>Huang, I.B., </a:t>
            </a:r>
            <a:r>
              <a:rPr lang="en-US" sz="1350" dirty="0" err="1"/>
              <a:t>Keisler</a:t>
            </a:r>
            <a:r>
              <a:rPr lang="en-US" sz="1350" dirty="0"/>
              <a:t>, J. and </a:t>
            </a:r>
            <a:r>
              <a:rPr lang="en-US" sz="1350" dirty="0" err="1"/>
              <a:t>Linkov</a:t>
            </a:r>
            <a:r>
              <a:rPr lang="en-US" sz="1350" dirty="0"/>
              <a:t>, I., 2011. Multi-criteria decision analysis in environmental sciences: ten years of applications and trends. Science of the total environment, 409(19), pp.</a:t>
            </a:r>
            <a:r>
              <a:rPr lang="en-US" sz="1350" dirty="0" smtClean="0"/>
              <a:t>3578</a:t>
            </a:r>
            <a:endParaRPr lang="en-US" sz="1350" dirty="0"/>
          </a:p>
          <a:p>
            <a:pPr marL="447675" indent="-447675">
              <a:buNone/>
            </a:pPr>
            <a:r>
              <a:rPr lang="en-US" sz="1350" dirty="0" err="1"/>
              <a:t>Kiker</a:t>
            </a:r>
            <a:r>
              <a:rPr lang="en-US" sz="1350" dirty="0"/>
              <a:t>, G.A., Bridges, T.S., Varghese, A., </a:t>
            </a:r>
            <a:r>
              <a:rPr lang="en-US" sz="1350" dirty="0" err="1"/>
              <a:t>Seager</a:t>
            </a:r>
            <a:r>
              <a:rPr lang="en-US" sz="1350" dirty="0"/>
              <a:t>, T.P. and </a:t>
            </a:r>
            <a:r>
              <a:rPr lang="en-US" sz="1350" dirty="0" err="1"/>
              <a:t>Linkov</a:t>
            </a:r>
            <a:r>
              <a:rPr lang="en-US" sz="1350" dirty="0"/>
              <a:t>, I., 2005. Application of </a:t>
            </a:r>
            <a:r>
              <a:rPr lang="en-US" sz="1350" dirty="0" err="1"/>
              <a:t>multicriteria</a:t>
            </a:r>
            <a:r>
              <a:rPr lang="en-US" sz="1350" dirty="0"/>
              <a:t> decision analysis in environmental decision making. Integrated environmental assessment and management, 1(2), pp.95-108</a:t>
            </a:r>
            <a:r>
              <a:rPr lang="en-US" sz="1350" dirty="0" smtClean="0"/>
              <a:t>.</a:t>
            </a:r>
          </a:p>
          <a:p>
            <a:pPr marL="447675" indent="-447675">
              <a:buNone/>
            </a:pPr>
            <a:r>
              <a:rPr lang="en-US" sz="1350" dirty="0" err="1" smtClean="0"/>
              <a:t>Mardle</a:t>
            </a:r>
            <a:r>
              <a:rPr lang="en-US" sz="1350" dirty="0"/>
              <a:t>, S. and Pascoe, S., 1999. A review of applications of multiple-criteria decision-making techniques to fisheries. Marine Resource Economics, pp.41-63</a:t>
            </a:r>
            <a:r>
              <a:rPr lang="en-US" sz="1350" dirty="0" smtClean="0"/>
              <a:t>.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893734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 on Models for Marine EBM….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(</a:t>
            </a:r>
            <a:r>
              <a:rPr lang="en-US" dirty="0"/>
              <a:t>May </a:t>
            </a:r>
            <a:r>
              <a:rPr lang="en-US" dirty="0" smtClean="0"/>
              <a:t>6)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Project </a:t>
            </a:r>
            <a:r>
              <a:rPr lang="en-US" dirty="0" smtClean="0"/>
              <a:t>presentations (20 </a:t>
            </a:r>
            <a:r>
              <a:rPr lang="en-US" dirty="0" err="1" smtClean="0"/>
              <a:t>mins</a:t>
            </a:r>
            <a:r>
              <a:rPr lang="en-US" dirty="0" smtClean="0"/>
              <a:t> each)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123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35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 </a:t>
            </a:r>
            <a:r>
              <a:rPr lang="en-US" dirty="0" smtClean="0"/>
              <a:t>Example (MCDA), using Fay et al. (2015)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Selecting among strategies using APH.</a:t>
            </a:r>
          </a:p>
          <a:p>
            <a:r>
              <a:rPr lang="en-US" dirty="0" err="1" smtClean="0"/>
              <a:t>Multispp</a:t>
            </a:r>
            <a:r>
              <a:rPr lang="en-US" dirty="0" smtClean="0"/>
              <a:t>. model of Georges Bank finfish.</a:t>
            </a:r>
            <a:endParaRPr lang="en-US" dirty="0"/>
          </a:p>
          <a:p>
            <a:r>
              <a:rPr lang="en-US" dirty="0" smtClean="0"/>
              <a:t>Objectives (3)</a:t>
            </a:r>
          </a:p>
          <a:p>
            <a:pPr lvl="1"/>
            <a:r>
              <a:rPr lang="en-US" dirty="0"/>
              <a:t>Total catch (of all species)</a:t>
            </a:r>
          </a:p>
          <a:p>
            <a:pPr lvl="1"/>
            <a:r>
              <a:rPr lang="en-US" dirty="0"/>
              <a:t>Proportion of species not overfished </a:t>
            </a:r>
          </a:p>
          <a:p>
            <a:pPr lvl="1"/>
            <a:r>
              <a:rPr lang="en-US" dirty="0"/>
              <a:t>Inter-annual CV of total </a:t>
            </a:r>
            <a:r>
              <a:rPr lang="en-US" dirty="0" smtClean="0"/>
              <a:t>catch</a:t>
            </a:r>
            <a:endParaRPr lang="en-US" dirty="0"/>
          </a:p>
          <a:p>
            <a:pPr lvl="1"/>
            <a:r>
              <a:rPr lang="en-US" dirty="0"/>
              <a:t>Should there be more?</a:t>
            </a:r>
          </a:p>
          <a:p>
            <a:r>
              <a:rPr lang="en-US" dirty="0" smtClean="0"/>
              <a:t>Alternatives: 3 indicator based control rules, and single species (FMSY) management.</a:t>
            </a:r>
          </a:p>
          <a:p>
            <a:r>
              <a:rPr lang="en-US" dirty="0" smtClean="0"/>
              <a:t>Use APH to select strategy.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007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Participatory Modeling for EBM</a:t>
            </a:r>
          </a:p>
          <a:p>
            <a:r>
              <a:rPr lang="en-US" dirty="0" err="1" smtClean="0"/>
              <a:t>Multicriteria</a:t>
            </a:r>
            <a:r>
              <a:rPr lang="en-US" dirty="0" smtClean="0"/>
              <a:t> Decision Analysis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02294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Participatory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Initial reading exercise</a:t>
            </a:r>
          </a:p>
          <a:p>
            <a:endParaRPr lang="en-US" dirty="0" smtClean="0"/>
          </a:p>
          <a:p>
            <a:r>
              <a:rPr lang="en-US" dirty="0" err="1" smtClean="0"/>
              <a:t>Voinov</a:t>
            </a:r>
            <a:r>
              <a:rPr lang="en-US" dirty="0"/>
              <a:t>, A. and </a:t>
            </a:r>
            <a:r>
              <a:rPr lang="en-US" dirty="0" err="1"/>
              <a:t>Bousquet</a:t>
            </a:r>
            <a:r>
              <a:rPr lang="en-US" dirty="0"/>
              <a:t>, F., 2010. </a:t>
            </a:r>
            <a:r>
              <a:rPr lang="en-US" dirty="0" err="1"/>
              <a:t>Modelling</a:t>
            </a:r>
            <a:r>
              <a:rPr lang="en-US" dirty="0"/>
              <a:t> with stakeholders. Environmental </a:t>
            </a:r>
            <a:r>
              <a:rPr lang="en-US" dirty="0" err="1"/>
              <a:t>Modelling</a:t>
            </a:r>
            <a:r>
              <a:rPr lang="en-US" dirty="0"/>
              <a:t> &amp; Software, 25(11), pp.1268-1281.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Sections </a:t>
            </a:r>
            <a:r>
              <a:rPr lang="en-US" dirty="0"/>
              <a:t>1-3.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632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833"/>
            <a:ext cx="8229600" cy="68835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Decision making ingredients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Kiker</a:t>
            </a:r>
            <a:r>
              <a:rPr lang="en-US" sz="2800" dirty="0" smtClean="0"/>
              <a:t> </a:t>
            </a:r>
            <a:r>
              <a:rPr lang="en-US" sz="2800" dirty="0"/>
              <a:t>et al. </a:t>
            </a:r>
            <a:r>
              <a:rPr lang="en-US" sz="2800" dirty="0" smtClean="0"/>
              <a:t>1995)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113146"/>
            <a:ext cx="8229600" cy="7448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Participatory approaches can help at all stages, but particularly with model steps associated with decision-making.</a:t>
            </a:r>
            <a:endParaRPr lang="en-US" sz="2000" dirty="0"/>
          </a:p>
        </p:txBody>
      </p:sp>
      <p:pic>
        <p:nvPicPr>
          <p:cNvPr id="4" name="Picture 3" descr="Screen Shot 2016-04-28 at 10.17.0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6" b="3416"/>
          <a:stretch/>
        </p:blipFill>
        <p:spPr>
          <a:xfrm>
            <a:off x="457200" y="882482"/>
            <a:ext cx="8140800" cy="511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50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Participatory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</a:t>
            </a:r>
            <a:r>
              <a:rPr lang="en-US" dirty="0"/>
              <a:t>of incorporating </a:t>
            </a:r>
            <a:r>
              <a:rPr lang="en-US" dirty="0" smtClean="0"/>
              <a:t>stakeholders into </a:t>
            </a:r>
            <a:r>
              <a:rPr lang="en-US" dirty="0"/>
              <a:t>the modeling process. </a:t>
            </a:r>
            <a:endParaRPr lang="en-US" dirty="0" smtClean="0"/>
          </a:p>
          <a:p>
            <a:pPr lvl="1"/>
            <a:r>
              <a:rPr lang="en-US" i="1" dirty="0" smtClean="0"/>
              <a:t>Who are stakeholders?</a:t>
            </a:r>
          </a:p>
          <a:p>
            <a:r>
              <a:rPr lang="en-US" dirty="0" smtClean="0"/>
              <a:t>Includes </a:t>
            </a:r>
            <a:r>
              <a:rPr lang="en-US" dirty="0"/>
              <a:t>soliciting information to integrate scientific knowledge with local </a:t>
            </a:r>
            <a:r>
              <a:rPr lang="en-US" dirty="0" smtClean="0"/>
              <a:t>knowledge:</a:t>
            </a:r>
          </a:p>
          <a:p>
            <a:pPr lvl="1"/>
            <a:r>
              <a:rPr lang="en-US" dirty="0" smtClean="0"/>
              <a:t>facilitate </a:t>
            </a:r>
            <a:r>
              <a:rPr lang="en-US" dirty="0"/>
              <a:t>co-learning and co-understanding. </a:t>
            </a:r>
            <a:endParaRPr lang="en-US" dirty="0" smtClean="0"/>
          </a:p>
          <a:p>
            <a:r>
              <a:rPr lang="en-US" dirty="0"/>
              <a:t>G</a:t>
            </a:r>
            <a:r>
              <a:rPr lang="en-US" dirty="0" smtClean="0"/>
              <a:t>oal driven:</a:t>
            </a:r>
          </a:p>
          <a:p>
            <a:pPr lvl="1"/>
            <a:r>
              <a:rPr lang="en-US" dirty="0" smtClean="0"/>
              <a:t>know </a:t>
            </a:r>
            <a:r>
              <a:rPr lang="en-US" dirty="0"/>
              <a:t>how the model will be used, </a:t>
            </a:r>
            <a:endParaRPr lang="en-US" dirty="0" smtClean="0"/>
          </a:p>
          <a:p>
            <a:pPr lvl="1"/>
            <a:r>
              <a:rPr lang="en-US" dirty="0" smtClean="0"/>
              <a:t>are </a:t>
            </a:r>
            <a:r>
              <a:rPr lang="en-US" dirty="0"/>
              <a:t>creating models that stakeholders need.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67937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Participatory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Facilitate and structure discussions between scientists and stakeholders about uncertainties and quality of knowledge base. </a:t>
            </a:r>
          </a:p>
          <a:p>
            <a:r>
              <a:rPr lang="en-US" dirty="0" smtClean="0"/>
              <a:t>Can contribute </a:t>
            </a:r>
            <a:r>
              <a:rPr lang="en-US" dirty="0"/>
              <a:t>to collective learning, increase legitimacy, and advance scientific understanding. </a:t>
            </a:r>
            <a:endParaRPr lang="en-US" dirty="0" smtClean="0"/>
          </a:p>
          <a:p>
            <a:r>
              <a:rPr lang="en-US" dirty="0" smtClean="0"/>
              <a:t>Need to clearly identify the problem.</a:t>
            </a:r>
          </a:p>
          <a:p>
            <a:r>
              <a:rPr lang="en-US" dirty="0" smtClean="0"/>
              <a:t>Emphasis </a:t>
            </a:r>
            <a:r>
              <a:rPr lang="en-US" dirty="0"/>
              <a:t>is on treating the model as a process rather than product: keep it flexible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JAKFISH </a:t>
            </a:r>
            <a:r>
              <a:rPr lang="en-US" dirty="0"/>
              <a:t>project (e.g. </a:t>
            </a:r>
            <a:r>
              <a:rPr lang="en-US" dirty="0" err="1"/>
              <a:t>Rockman</a:t>
            </a:r>
            <a:r>
              <a:rPr lang="en-US" dirty="0"/>
              <a:t> et al. 2012) </a:t>
            </a:r>
            <a:r>
              <a:rPr lang="en-US" dirty="0" smtClean="0"/>
              <a:t>showed </a:t>
            </a:r>
            <a:r>
              <a:rPr lang="en-US" dirty="0"/>
              <a:t>that participatory </a:t>
            </a:r>
            <a:r>
              <a:rPr lang="en-US" dirty="0" smtClean="0"/>
              <a:t>modeling </a:t>
            </a:r>
            <a:r>
              <a:rPr lang="en-US" dirty="0"/>
              <a:t>requires </a:t>
            </a:r>
            <a:r>
              <a:rPr lang="en-US" dirty="0" smtClean="0"/>
              <a:t>an effective </a:t>
            </a:r>
            <a:r>
              <a:rPr lang="en-US" dirty="0"/>
              <a:t>facilitation </a:t>
            </a:r>
            <a:r>
              <a:rPr lang="en-US" dirty="0" smtClean="0"/>
              <a:t>strategy:</a:t>
            </a:r>
          </a:p>
          <a:p>
            <a:pPr lvl="1"/>
            <a:r>
              <a:rPr lang="en-US" dirty="0" smtClean="0"/>
              <a:t>scientists</a:t>
            </a:r>
            <a:r>
              <a:rPr lang="en-US" dirty="0"/>
              <a:t>, stakeholders and policy-makers actively connect and </a:t>
            </a:r>
            <a:r>
              <a:rPr lang="en-US" dirty="0" smtClean="0"/>
              <a:t>discuss.</a:t>
            </a:r>
          </a:p>
          <a:p>
            <a:pPr lvl="1"/>
            <a:r>
              <a:rPr lang="en-US" dirty="0" smtClean="0"/>
              <a:t>Need </a:t>
            </a:r>
            <a:r>
              <a:rPr lang="en-US" dirty="0"/>
              <a:t>to train the participants in these processes. </a:t>
            </a:r>
            <a:endParaRPr lang="en-US" dirty="0" smtClean="0"/>
          </a:p>
          <a:p>
            <a:pPr lvl="1"/>
            <a:r>
              <a:rPr lang="en-US" dirty="0" smtClean="0"/>
              <a:t>Success requires </a:t>
            </a:r>
            <a:r>
              <a:rPr lang="en-US" dirty="0"/>
              <a:t>a realization that PM builds and is built on </a:t>
            </a:r>
            <a:r>
              <a:rPr lang="en-US" dirty="0" smtClean="0"/>
              <a:t>trust.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/>
              <a:t>time and effort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“Participatory </a:t>
            </a:r>
            <a:r>
              <a:rPr lang="en-US" dirty="0"/>
              <a:t>modeling tries to cut down on some of the ambiguities and assumptions that we have that are inlaid informally in our </a:t>
            </a:r>
            <a:r>
              <a:rPr lang="en-US" dirty="0" smtClean="0"/>
              <a:t>head.”</a:t>
            </a:r>
          </a:p>
          <a:p>
            <a:pPr marL="0" indent="0">
              <a:buNone/>
            </a:pPr>
            <a:r>
              <a:rPr lang="en-US" dirty="0" smtClean="0"/>
              <a:t>(Stephen Gray, Mental Modeler)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021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</a:t>
            </a:r>
            <a:r>
              <a:rPr lang="en-US" dirty="0" smtClean="0"/>
              <a:t>participation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Passive participation: objective </a:t>
            </a:r>
            <a:r>
              <a:rPr lang="en-US" dirty="0"/>
              <a:t>is just to inform people.</a:t>
            </a:r>
          </a:p>
          <a:p>
            <a:r>
              <a:rPr lang="en-US" dirty="0" smtClean="0"/>
              <a:t>Extractive </a:t>
            </a:r>
            <a:r>
              <a:rPr lang="en-US" dirty="0"/>
              <a:t>use: knowledge, </a:t>
            </a:r>
            <a:r>
              <a:rPr lang="en-US" dirty="0" smtClean="0"/>
              <a:t>values, </a:t>
            </a:r>
            <a:r>
              <a:rPr lang="en-US" dirty="0"/>
              <a:t>or preferences are synthesized by the extracting group and passed on as a diagnosis to a decision-making </a:t>
            </a:r>
            <a:r>
              <a:rPr lang="en-US" dirty="0" smtClean="0"/>
              <a:t>process.</a:t>
            </a:r>
          </a:p>
          <a:p>
            <a:pPr lvl="1"/>
            <a:r>
              <a:rPr lang="en-US" i="1" dirty="0" smtClean="0"/>
              <a:t>the scientists are HUNGRY and need </a:t>
            </a:r>
            <a:r>
              <a:rPr lang="en-US" i="1" dirty="0"/>
              <a:t>data</a:t>
            </a:r>
            <a:r>
              <a:rPr lang="en-US" i="1" dirty="0" smtClean="0"/>
              <a:t>!</a:t>
            </a:r>
            <a:endParaRPr lang="en-US" i="1" dirty="0"/>
          </a:p>
          <a:p>
            <a:r>
              <a:rPr lang="en-US" dirty="0" smtClean="0"/>
              <a:t>Participation </a:t>
            </a:r>
            <a:r>
              <a:rPr lang="en-US" dirty="0"/>
              <a:t>to support decisions: stakeholders are used to promote and articulate the chosen decisions.</a:t>
            </a:r>
          </a:p>
          <a:p>
            <a:r>
              <a:rPr lang="en-US" dirty="0" smtClean="0"/>
              <a:t>Interactive </a:t>
            </a:r>
            <a:r>
              <a:rPr lang="en-US" dirty="0"/>
              <a:t>participation: stakeholders share </a:t>
            </a:r>
            <a:r>
              <a:rPr lang="en-US" dirty="0" smtClean="0"/>
              <a:t>diagnostic </a:t>
            </a:r>
            <a:r>
              <a:rPr lang="en-US" dirty="0"/>
              <a:t>and analytical </a:t>
            </a:r>
            <a:r>
              <a:rPr lang="en-US" dirty="0" smtClean="0"/>
              <a:t>methods, tools, </a:t>
            </a:r>
            <a:r>
              <a:rPr lang="en-US" dirty="0"/>
              <a:t>or </a:t>
            </a:r>
            <a:r>
              <a:rPr lang="en-US" dirty="0" smtClean="0"/>
              <a:t>results (co-learning).</a:t>
            </a:r>
          </a:p>
          <a:p>
            <a:r>
              <a:rPr lang="en-US" dirty="0" smtClean="0"/>
              <a:t>Self</a:t>
            </a:r>
            <a:r>
              <a:rPr lang="en-US" dirty="0"/>
              <a:t>-organization: </a:t>
            </a:r>
            <a:r>
              <a:rPr lang="en-US" dirty="0" smtClean="0"/>
              <a:t>lessons </a:t>
            </a:r>
            <a:r>
              <a:rPr lang="en-US" dirty="0"/>
              <a:t>from the participatory process are transformed into decisions by the stakeholders themselves (co-management).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253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</a:t>
            </a:r>
            <a:endParaRPr lang="en-US" dirty="0"/>
          </a:p>
        </p:txBody>
      </p:sp>
      <p:pic>
        <p:nvPicPr>
          <p:cNvPr id="4" name="Picture 3" descr="Screen Shot 2016-04-28 at 8.17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69471"/>
      </p:ext>
    </p:extLst>
  </p:cSld>
  <p:clrMapOvr>
    <a:masterClrMapping/>
  </p:clrMapOvr>
</p:sld>
</file>

<file path=ppt/theme/theme1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GFAY_Cust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noaa_fisheries_presentation_template_final</Template>
  <TotalTime>5302</TotalTime>
  <Words>2570</Words>
  <Application>Microsoft Macintosh PowerPoint</Application>
  <PresentationFormat>On-screen Show (4:3)</PresentationFormat>
  <Paragraphs>219</Paragraphs>
  <Slides>27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NOAA Divider Slides</vt:lpstr>
      <vt:lpstr>NOAA Title Options</vt:lpstr>
      <vt:lpstr>GFAY_Custom</vt:lpstr>
      <vt:lpstr>MAR 580: Models for Marine Ecosystem Based Management</vt:lpstr>
      <vt:lpstr>Simplified Schedule</vt:lpstr>
      <vt:lpstr>Today’s Outline</vt:lpstr>
      <vt:lpstr>Participatory Modeling</vt:lpstr>
      <vt:lpstr>Decision making ingredients (Kiker et al. 1995)</vt:lpstr>
      <vt:lpstr>Participatory Modeling</vt:lpstr>
      <vt:lpstr>Participatory Modeling</vt:lpstr>
      <vt:lpstr>Types of participation</vt:lpstr>
      <vt:lpstr>PowerPoint Presentation</vt:lpstr>
      <vt:lpstr>Software tools for participatory modeling</vt:lpstr>
      <vt:lpstr>Participatory gaming tools</vt:lpstr>
      <vt:lpstr>Baltic Sea herring (Haapasaari et al. 2009)</vt:lpstr>
      <vt:lpstr>A brief note on Bayesian networks</vt:lpstr>
      <vt:lpstr>PowerPoint Presentation</vt:lpstr>
      <vt:lpstr>LAB: Atlantic Herring MSE, Mental Modeler</vt:lpstr>
      <vt:lpstr>Break!</vt:lpstr>
      <vt:lpstr>Participatory approaches to objective setting</vt:lpstr>
      <vt:lpstr>Multicriteria Decision Analysis</vt:lpstr>
      <vt:lpstr>Multicriteria Decision Analysis (MCDA)</vt:lpstr>
      <vt:lpstr>MCDA steps</vt:lpstr>
      <vt:lpstr>Analytic Hierarchy Process</vt:lpstr>
      <vt:lpstr>Example: Car buying</vt:lpstr>
      <vt:lpstr>MCDA in participatory settings</vt:lpstr>
      <vt:lpstr>Reading</vt:lpstr>
      <vt:lpstr>Next time on Models for Marine EBM….</vt:lpstr>
      <vt:lpstr>Questions?</vt:lpstr>
      <vt:lpstr>Lab Example (MCDA), using Fay et al. (2015)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mar530:EBFM Lecture 1</dc:title>
  <dc:subject>Introduction, Course Mechanics, What is EBFM? </dc:subject>
  <dc:creator>Gavin Fay</dc:creator>
  <cp:keywords/>
  <dc:description/>
  <cp:lastModifiedBy>Gavin Fay</cp:lastModifiedBy>
  <cp:revision>499</cp:revision>
  <dcterms:created xsi:type="dcterms:W3CDTF">2014-06-04T00:44:42Z</dcterms:created>
  <dcterms:modified xsi:type="dcterms:W3CDTF">2016-04-29T14:09:30Z</dcterms:modified>
  <cp:category/>
</cp:coreProperties>
</file>

<file path=docProps/thumbnail.jpeg>
</file>